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36D9519-3B05-4DC9-9F80-2702B841C3FC}" type="datetimeFigureOut">
              <a:rPr lang="en-IN" smtClean="0"/>
              <a:t>20-12-2020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1967531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36D9519-3B05-4DC9-9F80-2702B841C3FC}" type="datetimeFigureOut">
              <a:rPr lang="en-IN" smtClean="0"/>
              <a:t>20-12-2020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153267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36D9519-3B05-4DC9-9F80-2702B841C3FC}" type="datetimeFigureOut">
              <a:rPr lang="en-IN" smtClean="0"/>
              <a:t>20-12-2020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53663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36D9519-3B05-4DC9-9F80-2702B841C3FC}" type="datetimeFigureOut">
              <a:rPr lang="en-IN" smtClean="0"/>
              <a:t>20-12-2020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1369168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6D9519-3B05-4DC9-9F80-2702B841C3FC}" type="datetimeFigureOut">
              <a:rPr lang="en-IN" smtClean="0"/>
              <a:t>20-12-2020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184909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36D9519-3B05-4DC9-9F80-2702B841C3FC}" type="datetimeFigureOut">
              <a:rPr lang="en-IN" smtClean="0"/>
              <a:t>20-12-2020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1451105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36D9519-3B05-4DC9-9F80-2702B841C3FC}" type="datetimeFigureOut">
              <a:rPr lang="en-IN" smtClean="0"/>
              <a:t>20-12-2020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2950579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36D9519-3B05-4DC9-9F80-2702B841C3FC}" type="datetimeFigureOut">
              <a:rPr lang="en-IN" smtClean="0"/>
              <a:t>20-12-2020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374677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6D9519-3B05-4DC9-9F80-2702B841C3FC}" type="datetimeFigureOut">
              <a:rPr lang="en-IN" smtClean="0"/>
              <a:t>20-12-2020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597955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6D9519-3B05-4DC9-9F80-2702B841C3FC}" type="datetimeFigureOut">
              <a:rPr lang="en-IN" smtClean="0"/>
              <a:t>20-12-2020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272838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6D9519-3B05-4DC9-9F80-2702B841C3FC}" type="datetimeFigureOut">
              <a:rPr lang="en-IN" smtClean="0"/>
              <a:t>20-12-2020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85667-CE68-4F5D-BF0B-785DDB7A1AE3}" type="slidenum">
              <a:rPr lang="en-IN" smtClean="0"/>
              <a:t>‹#›</a:t>
            </a:fld>
            <a:endParaRPr lang="en-IN"/>
          </a:p>
        </p:txBody>
      </p:sp>
    </p:spTree>
    <p:extLst>
      <p:ext uri="{BB962C8B-B14F-4D97-AF65-F5344CB8AC3E}">
        <p14:creationId xmlns:p14="http://schemas.microsoft.com/office/powerpoint/2010/main" val="4205731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6D9519-3B05-4DC9-9F80-2702B841C3FC}" type="datetimeFigureOut">
              <a:rPr lang="en-IN" smtClean="0"/>
              <a:t>20-12-2020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185667-CE68-4F5D-BF0B-785DDB7A1AE3}" type="slidenum">
              <a:rPr lang="en-IN" smtClean="0"/>
              <a:t>‹#›</a:t>
            </a:fld>
            <a:endParaRPr lang="en-IN"/>
          </a:p>
        </p:txBody>
      </p:sp>
    </p:spTree>
    <p:extLst>
      <p:ext uri="{BB962C8B-B14F-4D97-AF65-F5344CB8AC3E}">
        <p14:creationId xmlns:p14="http://schemas.microsoft.com/office/powerpoint/2010/main" val="1651451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f-courses-data.s3.us.cloud-object-storage.appdomain.cloud/IBMDeveloperSkillsNetwork-DS0701EN-SkillsNetwork/labs/newyork_data.js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cocl.us/Geospatial_data"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dirty="0">
                <a:solidFill>
                  <a:schemeClr val="accent2">
                    <a:lumMod val="75000"/>
                  </a:schemeClr>
                </a:solidFill>
              </a:rPr>
              <a:t>Capstone Project - The Battle of Neighbourhoods</a:t>
            </a:r>
            <a:r>
              <a:rPr lang="en-IN" dirty="0"/>
              <a:t/>
            </a:r>
            <a:br>
              <a:rPr lang="en-IN" dirty="0"/>
            </a:br>
            <a:endParaRPr lang="en-IN" dirty="0"/>
          </a:p>
        </p:txBody>
      </p:sp>
      <p:sp>
        <p:nvSpPr>
          <p:cNvPr id="3" name="Subtitle 2"/>
          <p:cNvSpPr>
            <a:spLocks noGrp="1"/>
          </p:cNvSpPr>
          <p:nvPr>
            <p:ph type="subTitle" idx="1"/>
          </p:nvPr>
        </p:nvSpPr>
        <p:spPr/>
        <p:txBody>
          <a:bodyPr/>
          <a:lstStyle/>
          <a:p>
            <a:r>
              <a:rPr lang="en-IN" b="1" dirty="0"/>
              <a:t>By Mudundi Sri Harsha</a:t>
            </a:r>
            <a:endParaRPr lang="en-IN" dirty="0"/>
          </a:p>
          <a:p>
            <a:r>
              <a:rPr lang="en-IN" b="1" dirty="0"/>
              <a:t>Email: harsha8745@gmail.com</a:t>
            </a:r>
            <a:endParaRPr lang="en-IN" dirty="0"/>
          </a:p>
          <a:p>
            <a:endParaRPr lang="en-IN" dirty="0"/>
          </a:p>
        </p:txBody>
      </p:sp>
    </p:spTree>
    <p:extLst>
      <p:ext uri="{BB962C8B-B14F-4D97-AF65-F5344CB8AC3E}">
        <p14:creationId xmlns:p14="http://schemas.microsoft.com/office/powerpoint/2010/main" val="17203568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sz="1800" dirty="0"/>
              <a:t>Folium was used to create a map of the combined data and neighbourhood’s superimposed on top.</a:t>
            </a:r>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230245" y="2297364"/>
            <a:ext cx="5731510" cy="2953385"/>
          </a:xfrm>
          <a:prstGeom prst="rect">
            <a:avLst/>
          </a:prstGeom>
        </p:spPr>
      </p:pic>
    </p:spTree>
    <p:extLst>
      <p:ext uri="{BB962C8B-B14F-4D97-AF65-F5344CB8AC3E}">
        <p14:creationId xmlns:p14="http://schemas.microsoft.com/office/powerpoint/2010/main" val="3981446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r>
              <a:rPr lang="en-IN" sz="1800" dirty="0"/>
              <a:t>Foursquare was used to get the data of all venues in the </a:t>
            </a:r>
            <a:r>
              <a:rPr lang="en-IN" sz="1800" dirty="0" err="1"/>
              <a:t>neighborhoods</a:t>
            </a:r>
            <a:r>
              <a:rPr lang="en-IN" sz="1800" dirty="0"/>
              <a:t>. This was done by passing the credentials and query into the </a:t>
            </a:r>
            <a:r>
              <a:rPr lang="en-IN" sz="1800" dirty="0" err="1"/>
              <a:t>uri</a:t>
            </a:r>
            <a:r>
              <a:rPr lang="en-IN" sz="1800" dirty="0"/>
              <a:t> of the foursquare </a:t>
            </a:r>
            <a:r>
              <a:rPr lang="en-IN" sz="1800" dirty="0" err="1"/>
              <a:t>api</a:t>
            </a:r>
            <a:endParaRPr lang="en-IN" sz="1800" dirty="0"/>
          </a:p>
          <a:p>
            <a:pPr lvl="0"/>
            <a:r>
              <a:rPr lang="en-IN" sz="1800" dirty="0"/>
              <a:t>One hot encoding was done to convert categorical variables into dummies.</a:t>
            </a:r>
          </a:p>
          <a:p>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890622" y="3148642"/>
            <a:ext cx="8410755" cy="2803585"/>
          </a:xfrm>
          <a:prstGeom prst="rect">
            <a:avLst/>
          </a:prstGeom>
        </p:spPr>
      </p:pic>
    </p:spTree>
    <p:extLst>
      <p:ext uri="{BB962C8B-B14F-4D97-AF65-F5344CB8AC3E}">
        <p14:creationId xmlns:p14="http://schemas.microsoft.com/office/powerpoint/2010/main" val="252486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lvl="0"/>
            <a:r>
              <a:rPr lang="en-IN" sz="1800" dirty="0"/>
              <a:t>The data was grouped rows by </a:t>
            </a:r>
            <a:r>
              <a:rPr lang="en-IN" sz="1800" dirty="0" err="1"/>
              <a:t>neighborhood</a:t>
            </a:r>
            <a:r>
              <a:rPr lang="en-IN" sz="1800" dirty="0"/>
              <a:t> and by taking the mean of the frequency of occurrence of each category</a:t>
            </a:r>
          </a:p>
          <a:p>
            <a:pPr lvl="0"/>
            <a:r>
              <a:rPr lang="en-IN" sz="1800" dirty="0"/>
              <a:t>K means was for clustering  because its fast and efficient in analysing large sized databases</a:t>
            </a:r>
          </a:p>
          <a:p>
            <a:pPr lvl="0"/>
            <a:r>
              <a:rPr lang="en-IN" sz="1800" dirty="0"/>
              <a:t>K was set to 10 clusters, so that we can have more choice in identifying clusters that are very similar</a:t>
            </a:r>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462493" y="3514777"/>
            <a:ext cx="7613159" cy="2247667"/>
          </a:xfrm>
          <a:prstGeom prst="rect">
            <a:avLst/>
          </a:prstGeom>
        </p:spPr>
      </p:pic>
    </p:spTree>
    <p:extLst>
      <p:ext uri="{BB962C8B-B14F-4D97-AF65-F5344CB8AC3E}">
        <p14:creationId xmlns:p14="http://schemas.microsoft.com/office/powerpoint/2010/main" val="21499972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IN" sz="1800" dirty="0"/>
              <a:t>The labels data was visualized using folium as </a:t>
            </a:r>
            <a:r>
              <a:rPr lang="en-IN" sz="1800" dirty="0" smtClean="0"/>
              <a:t> </a:t>
            </a:r>
            <a:r>
              <a:rPr lang="en-IN" sz="1800" dirty="0"/>
              <a:t>shown below</a:t>
            </a:r>
          </a:p>
          <a:p>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838200" y="2720119"/>
            <a:ext cx="5847272" cy="3085908"/>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892506" y="2720119"/>
            <a:ext cx="4461293" cy="2999194"/>
          </a:xfrm>
          <a:prstGeom prst="rect">
            <a:avLst/>
          </a:prstGeom>
        </p:spPr>
      </p:pic>
    </p:spTree>
    <p:extLst>
      <p:ext uri="{BB962C8B-B14F-4D97-AF65-F5344CB8AC3E}">
        <p14:creationId xmlns:p14="http://schemas.microsoft.com/office/powerpoint/2010/main" val="489627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36808" y="5486399"/>
            <a:ext cx="5116992" cy="690563"/>
          </a:xfrm>
        </p:spPr>
        <p:txBody>
          <a:bodyPr>
            <a:normAutofit/>
          </a:bodyPr>
          <a:lstStyle/>
          <a:p>
            <a:pPr marL="0" indent="0">
              <a:buNone/>
            </a:pPr>
            <a:r>
              <a:rPr lang="en-IN" sz="1300" dirty="0"/>
              <a:t>Fig: Close view at the clusters of city of </a:t>
            </a:r>
            <a:r>
              <a:rPr lang="en-IN" sz="1300" dirty="0" err="1"/>
              <a:t>toronto</a:t>
            </a:r>
            <a:r>
              <a:rPr lang="en-IN" sz="1300" dirty="0"/>
              <a:t> created using folium</a:t>
            </a:r>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209045" y="2498868"/>
            <a:ext cx="4656918" cy="2869439"/>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236808" y="2484772"/>
            <a:ext cx="4761871" cy="2883535"/>
          </a:xfrm>
          <a:prstGeom prst="rect">
            <a:avLst/>
          </a:prstGeom>
        </p:spPr>
      </p:pic>
      <p:sp>
        <p:nvSpPr>
          <p:cNvPr id="6" name="TextBox 5"/>
          <p:cNvSpPr txBox="1"/>
          <p:nvPr/>
        </p:nvSpPr>
        <p:spPr>
          <a:xfrm>
            <a:off x="1209045" y="5486399"/>
            <a:ext cx="4656918" cy="276999"/>
          </a:xfrm>
          <a:prstGeom prst="rect">
            <a:avLst/>
          </a:prstGeom>
          <a:noFill/>
        </p:spPr>
        <p:txBody>
          <a:bodyPr wrap="square" rtlCol="0">
            <a:spAutoFit/>
          </a:bodyPr>
          <a:lstStyle/>
          <a:p>
            <a:r>
              <a:rPr lang="en-IN" sz="1200" dirty="0"/>
              <a:t>Fig: Close view at the clusters of New </a:t>
            </a:r>
            <a:r>
              <a:rPr lang="en-IN" sz="1200" dirty="0" err="1"/>
              <a:t>york</a:t>
            </a:r>
            <a:r>
              <a:rPr lang="en-IN" sz="1200" dirty="0"/>
              <a:t> city created using folium</a:t>
            </a:r>
          </a:p>
        </p:txBody>
      </p:sp>
    </p:spTree>
    <p:extLst>
      <p:ext uri="{BB962C8B-B14F-4D97-AF65-F5344CB8AC3E}">
        <p14:creationId xmlns:p14="http://schemas.microsoft.com/office/powerpoint/2010/main" val="4094862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chemeClr val="accent6">
                    <a:lumMod val="50000"/>
                  </a:schemeClr>
                </a:solidFill>
              </a:rPr>
              <a:t>Results and </a:t>
            </a:r>
            <a:r>
              <a:rPr lang="en-IN" sz="3600" b="1" dirty="0" smtClean="0">
                <a:solidFill>
                  <a:schemeClr val="accent6">
                    <a:lumMod val="50000"/>
                  </a:schemeClr>
                </a:solidFill>
              </a:rPr>
              <a:t>discussion</a:t>
            </a:r>
            <a:endParaRPr lang="en-IN" sz="3600" dirty="0">
              <a:solidFill>
                <a:schemeClr val="accent6">
                  <a:lumMod val="50000"/>
                </a:schemeClr>
              </a:solidFill>
            </a:endParaRPr>
          </a:p>
        </p:txBody>
      </p:sp>
      <p:sp>
        <p:nvSpPr>
          <p:cNvPr id="3" name="Content Placeholder 2"/>
          <p:cNvSpPr>
            <a:spLocks noGrp="1"/>
          </p:cNvSpPr>
          <p:nvPr>
            <p:ph idx="1"/>
          </p:nvPr>
        </p:nvSpPr>
        <p:spPr/>
        <p:txBody>
          <a:bodyPr/>
          <a:lstStyle/>
          <a:p>
            <a:r>
              <a:rPr lang="en-IN" sz="1800" dirty="0"/>
              <a:t>The following clusters were obtained:</a:t>
            </a:r>
          </a:p>
          <a:p>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427989" y="2109853"/>
            <a:ext cx="6879914" cy="2195662"/>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663056" y="4150239"/>
            <a:ext cx="6644847" cy="1871447"/>
          </a:xfrm>
          <a:prstGeom prst="rect">
            <a:avLst/>
          </a:prstGeom>
        </p:spPr>
      </p:pic>
    </p:spTree>
    <p:extLst>
      <p:ext uri="{BB962C8B-B14F-4D97-AF65-F5344CB8AC3E}">
        <p14:creationId xmlns:p14="http://schemas.microsoft.com/office/powerpoint/2010/main" val="638158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62487" y="2081777"/>
            <a:ext cx="10229490" cy="1472305"/>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062488" y="3858188"/>
            <a:ext cx="10291312" cy="1464310"/>
          </a:xfrm>
          <a:prstGeom prst="rect">
            <a:avLst/>
          </a:prstGeom>
        </p:spPr>
      </p:pic>
    </p:spTree>
    <p:extLst>
      <p:ext uri="{BB962C8B-B14F-4D97-AF65-F5344CB8AC3E}">
        <p14:creationId xmlns:p14="http://schemas.microsoft.com/office/powerpoint/2010/main" val="17535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2175874"/>
            <a:ext cx="10515600" cy="1750705"/>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142652" y="3926579"/>
            <a:ext cx="10114820" cy="2108246"/>
          </a:xfrm>
          <a:prstGeom prst="rect">
            <a:avLst/>
          </a:prstGeom>
        </p:spPr>
      </p:pic>
    </p:spTree>
    <p:extLst>
      <p:ext uri="{BB962C8B-B14F-4D97-AF65-F5344CB8AC3E}">
        <p14:creationId xmlns:p14="http://schemas.microsoft.com/office/powerpoint/2010/main" val="2996782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a:blip r:embed="rId2"/>
          <a:stretch>
            <a:fillRect/>
          </a:stretch>
        </p:blipFill>
        <p:spPr>
          <a:xfrm>
            <a:off x="1082654" y="2087457"/>
            <a:ext cx="10010916" cy="2596686"/>
          </a:xfrm>
          <a:prstGeom prst="rect">
            <a:avLst/>
          </a:prstGeom>
        </p:spPr>
      </p:pic>
      <p:pic>
        <p:nvPicPr>
          <p:cNvPr id="8" name="Picture 7"/>
          <p:cNvPicPr>
            <a:picLocks noChangeAspect="1"/>
          </p:cNvPicPr>
          <p:nvPr/>
        </p:nvPicPr>
        <p:blipFill>
          <a:blip r:embed="rId3"/>
          <a:stretch>
            <a:fillRect/>
          </a:stretch>
        </p:blipFill>
        <p:spPr>
          <a:xfrm>
            <a:off x="1082654" y="4753155"/>
            <a:ext cx="10271146" cy="1325267"/>
          </a:xfrm>
          <a:prstGeom prst="rect">
            <a:avLst/>
          </a:prstGeom>
        </p:spPr>
      </p:pic>
    </p:spTree>
    <p:extLst>
      <p:ext uri="{BB962C8B-B14F-4D97-AF65-F5344CB8AC3E}">
        <p14:creationId xmlns:p14="http://schemas.microsoft.com/office/powerpoint/2010/main" val="138534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23359" y="2418596"/>
            <a:ext cx="9739222" cy="1368399"/>
          </a:xfrm>
          <a:prstGeom prst="rect">
            <a:avLst/>
          </a:prstGeom>
        </p:spPr>
      </p:pic>
      <p:pic>
        <p:nvPicPr>
          <p:cNvPr id="5" name="Picture 4"/>
          <p:cNvPicPr>
            <a:picLocks noChangeAspect="1"/>
          </p:cNvPicPr>
          <p:nvPr/>
        </p:nvPicPr>
        <p:blipFill>
          <a:blip r:embed="rId3"/>
          <a:stretch>
            <a:fillRect/>
          </a:stretch>
        </p:blipFill>
        <p:spPr>
          <a:xfrm>
            <a:off x="1423359" y="4137364"/>
            <a:ext cx="9739222" cy="1659587"/>
          </a:xfrm>
          <a:prstGeom prst="rect">
            <a:avLst/>
          </a:prstGeom>
        </p:spPr>
      </p:pic>
    </p:spTree>
    <p:extLst>
      <p:ext uri="{BB962C8B-B14F-4D97-AF65-F5344CB8AC3E}">
        <p14:creationId xmlns:p14="http://schemas.microsoft.com/office/powerpoint/2010/main" val="2167196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320"/>
          </a:xfrm>
        </p:spPr>
        <p:txBody>
          <a:bodyPr/>
          <a:lstStyle/>
          <a:p>
            <a:r>
              <a:rPr lang="en-IN" sz="3600" b="1" dirty="0">
                <a:solidFill>
                  <a:schemeClr val="accent6">
                    <a:lumMod val="50000"/>
                  </a:schemeClr>
                </a:solidFill>
              </a:rPr>
              <a:t>Introduction/Business </a:t>
            </a:r>
            <a:r>
              <a:rPr lang="en-IN" sz="3600" b="1" dirty="0" smtClean="0">
                <a:solidFill>
                  <a:schemeClr val="accent6">
                    <a:lumMod val="50000"/>
                  </a:schemeClr>
                </a:solidFill>
              </a:rPr>
              <a:t>Problem</a:t>
            </a:r>
            <a:endParaRPr lang="en-IN" dirty="0"/>
          </a:p>
        </p:txBody>
      </p:sp>
      <p:sp>
        <p:nvSpPr>
          <p:cNvPr id="3" name="Content Placeholder 2"/>
          <p:cNvSpPr>
            <a:spLocks noGrp="1"/>
          </p:cNvSpPr>
          <p:nvPr>
            <p:ph idx="1"/>
          </p:nvPr>
        </p:nvSpPr>
        <p:spPr>
          <a:xfrm>
            <a:off x="838200" y="2113472"/>
            <a:ext cx="10515600" cy="3027872"/>
          </a:xfrm>
        </p:spPr>
        <p:txBody>
          <a:bodyPr>
            <a:normAutofit/>
          </a:bodyPr>
          <a:lstStyle/>
          <a:p>
            <a:r>
              <a:rPr lang="en-US" sz="1800" dirty="0" smtClean="0"/>
              <a:t>New York City and the city of Toronto are very diverse and are the financial capitals of their respective countries. Since we already explored certain boroughs of New York City and the city of Toronto and segmented and clustered their </a:t>
            </a:r>
            <a:r>
              <a:rPr lang="en-US" sz="1800" dirty="0" err="1" smtClean="0"/>
              <a:t>neighbourhoods</a:t>
            </a:r>
            <a:r>
              <a:rPr lang="en-US" sz="1800" dirty="0" smtClean="0"/>
              <a:t>, this time let’s try to cluster whole city and their entire </a:t>
            </a:r>
            <a:r>
              <a:rPr lang="en-US" sz="1800" dirty="0" err="1" smtClean="0"/>
              <a:t>neighbourhoods</a:t>
            </a:r>
            <a:r>
              <a:rPr lang="en-US" sz="1800" dirty="0" smtClean="0"/>
              <a:t> to find similarities among them.</a:t>
            </a:r>
          </a:p>
          <a:p>
            <a:r>
              <a:rPr lang="en-US" sz="1800" dirty="0" smtClean="0"/>
              <a:t>The aim of this project is to build a guide which will show which </a:t>
            </a:r>
            <a:r>
              <a:rPr lang="en-US" sz="1800" dirty="0" err="1" smtClean="0"/>
              <a:t>neighbourhoods</a:t>
            </a:r>
            <a:r>
              <a:rPr lang="en-US" sz="1800" dirty="0" smtClean="0"/>
              <a:t> are similar between these two cities. This can be helpful for businesses that are trying to expand from one city to another or for people trying to relocate from one city to another and doesn’t want to miss out the amenities they had in the previous city.</a:t>
            </a:r>
          </a:p>
          <a:p>
            <a:endParaRPr lang="en-IN" dirty="0"/>
          </a:p>
        </p:txBody>
      </p:sp>
    </p:spTree>
    <p:extLst>
      <p:ext uri="{BB962C8B-B14F-4D97-AF65-F5344CB8AC3E}">
        <p14:creationId xmlns:p14="http://schemas.microsoft.com/office/powerpoint/2010/main" val="10680376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lvl="0"/>
            <a:r>
              <a:rPr lang="en-IN" sz="1800" dirty="0"/>
              <a:t>Clusters 3,4,8 are unique to their city as they have only one </a:t>
            </a:r>
            <a:r>
              <a:rPr lang="en-IN" sz="1800" dirty="0" err="1"/>
              <a:t>neighborhood</a:t>
            </a:r>
            <a:endParaRPr lang="en-IN" sz="1800" dirty="0"/>
          </a:p>
          <a:p>
            <a:pPr lvl="0"/>
            <a:r>
              <a:rPr lang="en-IN" sz="1800" dirty="0"/>
              <a:t>Clusters 5,9 has two </a:t>
            </a:r>
            <a:r>
              <a:rPr lang="en-IN" sz="1800" dirty="0" err="1"/>
              <a:t>neighborhoods,each</a:t>
            </a:r>
            <a:r>
              <a:rPr lang="en-IN" sz="1800" dirty="0"/>
              <a:t> one belonging to different cities.</a:t>
            </a:r>
          </a:p>
          <a:p>
            <a:pPr lvl="0"/>
            <a:r>
              <a:rPr lang="en-IN" sz="1800" dirty="0"/>
              <a:t>Cluster 10 has two </a:t>
            </a:r>
            <a:r>
              <a:rPr lang="en-IN" sz="1800" dirty="0" err="1"/>
              <a:t>neighborhoods</a:t>
            </a:r>
            <a:r>
              <a:rPr lang="en-IN" sz="1800" dirty="0"/>
              <a:t> both belonging to Toronto</a:t>
            </a:r>
          </a:p>
          <a:p>
            <a:pPr lvl="0"/>
            <a:r>
              <a:rPr lang="en-IN" sz="1800" dirty="0"/>
              <a:t>Cluster 7 has 10 </a:t>
            </a:r>
            <a:r>
              <a:rPr lang="en-IN" sz="1800" dirty="0" err="1"/>
              <a:t>neighborhoods</a:t>
            </a:r>
            <a:r>
              <a:rPr lang="en-IN" sz="1800" dirty="0"/>
              <a:t>, of which some belong to New York city and the rest belonging to Toronto city</a:t>
            </a:r>
          </a:p>
          <a:p>
            <a:pPr lvl="0"/>
            <a:r>
              <a:rPr lang="en-IN" sz="1800" dirty="0"/>
              <a:t>Cluster 6 has 57 </a:t>
            </a:r>
            <a:r>
              <a:rPr lang="en-IN" sz="1800" dirty="0" err="1"/>
              <a:t>neighborhoods</a:t>
            </a:r>
            <a:r>
              <a:rPr lang="en-IN" sz="1800" dirty="0"/>
              <a:t>, of which some belong to New York city and the rest belonging to Toronto city</a:t>
            </a:r>
          </a:p>
          <a:p>
            <a:pPr lvl="0"/>
            <a:r>
              <a:rPr lang="en-IN" sz="1800" dirty="0"/>
              <a:t>Cluster 2 has 160 </a:t>
            </a:r>
            <a:r>
              <a:rPr lang="en-IN" sz="1800" dirty="0" err="1"/>
              <a:t>neighborhoods</a:t>
            </a:r>
            <a:r>
              <a:rPr lang="en-IN" sz="1800" dirty="0"/>
              <a:t>, of which some belong to New York city and the rest belonging to Toronto city</a:t>
            </a:r>
          </a:p>
          <a:p>
            <a:pPr lvl="0"/>
            <a:r>
              <a:rPr lang="en-IN" sz="1800" dirty="0"/>
              <a:t>Cluster 1 has 167 </a:t>
            </a:r>
            <a:r>
              <a:rPr lang="en-IN" sz="1800" dirty="0" err="1"/>
              <a:t>neighborhoods</a:t>
            </a:r>
            <a:r>
              <a:rPr lang="en-IN" sz="1800" dirty="0"/>
              <a:t>(the maximum), of which some belong to New York city and the rest belonging to Toronto city</a:t>
            </a:r>
          </a:p>
          <a:p>
            <a:r>
              <a:rPr lang="en-IN" sz="1800" dirty="0"/>
              <a:t>As we can see most of the neighbourhoods fall into cluster 1 and 2 due to the high frequency of venues like coffee </a:t>
            </a:r>
            <a:r>
              <a:rPr lang="en-IN" sz="1800" dirty="0" err="1"/>
              <a:t>shops,cafe,gym</a:t>
            </a:r>
            <a:r>
              <a:rPr lang="en-IN" sz="1800" dirty="0"/>
              <a:t>, parks, bakery, lounges etc.</a:t>
            </a:r>
          </a:p>
        </p:txBody>
      </p:sp>
    </p:spTree>
    <p:extLst>
      <p:ext uri="{BB962C8B-B14F-4D97-AF65-F5344CB8AC3E}">
        <p14:creationId xmlns:p14="http://schemas.microsoft.com/office/powerpoint/2010/main" val="3198636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sz="4000" b="1" dirty="0" smtClean="0">
                <a:solidFill>
                  <a:schemeClr val="accent6">
                    <a:lumMod val="50000"/>
                  </a:schemeClr>
                </a:solidFill>
              </a:rPr>
              <a:t>Conclusion</a:t>
            </a:r>
            <a:r>
              <a:rPr lang="en-IN" dirty="0"/>
              <a:t/>
            </a:r>
            <a:br>
              <a:rPr lang="en-IN" dirty="0"/>
            </a:br>
            <a:endParaRPr lang="en-IN" dirty="0"/>
          </a:p>
        </p:txBody>
      </p:sp>
      <p:sp>
        <p:nvSpPr>
          <p:cNvPr id="3" name="Content Placeholder 2"/>
          <p:cNvSpPr>
            <a:spLocks noGrp="1"/>
          </p:cNvSpPr>
          <p:nvPr>
            <p:ph idx="1"/>
          </p:nvPr>
        </p:nvSpPr>
        <p:spPr>
          <a:xfrm>
            <a:off x="838200" y="2613803"/>
            <a:ext cx="10515600" cy="3563159"/>
          </a:xfrm>
        </p:spPr>
        <p:txBody>
          <a:bodyPr>
            <a:normAutofit/>
          </a:bodyPr>
          <a:lstStyle/>
          <a:p>
            <a:r>
              <a:rPr lang="en-IN" sz="1800" dirty="0"/>
              <a:t>We have successfully clustered neighbourhoods of Ney </a:t>
            </a:r>
            <a:r>
              <a:rPr lang="en-IN" sz="1800" dirty="0" err="1"/>
              <a:t>york</a:t>
            </a:r>
            <a:r>
              <a:rPr lang="en-IN" sz="1800" dirty="0"/>
              <a:t> city and City of Toronto using K-Means machine learning algorithm, location data provided by foursquare and several python libraries like pandas for data wrangling , folium for </a:t>
            </a:r>
            <a:r>
              <a:rPr lang="en-IN" sz="1800" dirty="0" err="1"/>
              <a:t>vizualisation</a:t>
            </a:r>
            <a:r>
              <a:rPr lang="en-IN" sz="1800" dirty="0"/>
              <a:t> , </a:t>
            </a:r>
            <a:r>
              <a:rPr lang="en-IN" sz="1800" dirty="0" err="1"/>
              <a:t>geopy</a:t>
            </a:r>
            <a:r>
              <a:rPr lang="en-IN" sz="1800" dirty="0"/>
              <a:t> for getting get coordinates.  </a:t>
            </a:r>
          </a:p>
          <a:p>
            <a:r>
              <a:rPr lang="en-IN" sz="1800" dirty="0"/>
              <a:t>These obtained clusters can be used by the people relocating from one city to another city, to find the </a:t>
            </a:r>
            <a:r>
              <a:rPr lang="en-IN" sz="1800" dirty="0" err="1"/>
              <a:t>neighborhoobs</a:t>
            </a:r>
            <a:r>
              <a:rPr lang="en-IN" sz="1800" dirty="0"/>
              <a:t> with similar amenities to their previous city.</a:t>
            </a:r>
          </a:p>
          <a:p>
            <a:r>
              <a:rPr lang="en-IN" sz="1800" dirty="0"/>
              <a:t>They can be also used for creating business </a:t>
            </a:r>
            <a:r>
              <a:rPr lang="en-IN" sz="1800" dirty="0" err="1"/>
              <a:t>oppurtunities</a:t>
            </a:r>
            <a:r>
              <a:rPr lang="en-IN" sz="1800" dirty="0"/>
              <a:t> like finding clusters with low frequency of a certain venue and high </a:t>
            </a:r>
            <a:r>
              <a:rPr lang="en-IN" sz="1800" dirty="0" err="1"/>
              <a:t>polulation</a:t>
            </a:r>
            <a:r>
              <a:rPr lang="en-IN" sz="1800" dirty="0"/>
              <a:t> density.</a:t>
            </a:r>
          </a:p>
          <a:p>
            <a:endParaRPr lang="en-IN" dirty="0"/>
          </a:p>
        </p:txBody>
      </p:sp>
    </p:spTree>
    <p:extLst>
      <p:ext uri="{BB962C8B-B14F-4D97-AF65-F5344CB8AC3E}">
        <p14:creationId xmlns:p14="http://schemas.microsoft.com/office/powerpoint/2010/main" val="3639067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2670594" y="2976112"/>
            <a:ext cx="6850811" cy="2666012"/>
          </a:xfrm>
        </p:spPr>
        <p:txBody>
          <a:bodyPr>
            <a:normAutofit/>
          </a:bodyPr>
          <a:lstStyle/>
          <a:p>
            <a:pPr marL="0" indent="0" algn="ctr">
              <a:buNone/>
            </a:pPr>
            <a:r>
              <a:rPr lang="en-US" sz="7200" dirty="0" smtClean="0">
                <a:solidFill>
                  <a:srgbClr val="FF0000"/>
                </a:solidFill>
              </a:rPr>
              <a:t>THANK YOU</a:t>
            </a:r>
            <a:endParaRPr lang="en-IN" sz="7200" dirty="0">
              <a:solidFill>
                <a:srgbClr val="FF0000"/>
              </a:solidFill>
            </a:endParaRPr>
          </a:p>
        </p:txBody>
      </p:sp>
    </p:spTree>
    <p:extLst>
      <p:ext uri="{BB962C8B-B14F-4D97-AF65-F5344CB8AC3E}">
        <p14:creationId xmlns:p14="http://schemas.microsoft.com/office/powerpoint/2010/main" val="1040728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7298"/>
          </a:xfrm>
        </p:spPr>
        <p:txBody>
          <a:bodyPr>
            <a:normAutofit/>
          </a:bodyPr>
          <a:lstStyle/>
          <a:p>
            <a:r>
              <a:rPr lang="en-IN" sz="3600" b="1" dirty="0" smtClean="0">
                <a:solidFill>
                  <a:schemeClr val="accent6">
                    <a:lumMod val="50000"/>
                  </a:schemeClr>
                </a:solidFill>
              </a:rPr>
              <a:t>Data</a:t>
            </a:r>
            <a:endParaRPr lang="en-IN" sz="3600" dirty="0">
              <a:solidFill>
                <a:schemeClr val="accent6">
                  <a:lumMod val="50000"/>
                </a:schemeClr>
              </a:solidFill>
            </a:endParaRPr>
          </a:p>
        </p:txBody>
      </p:sp>
      <p:sp>
        <p:nvSpPr>
          <p:cNvPr id="3" name="Content Placeholder 2"/>
          <p:cNvSpPr>
            <a:spLocks noGrp="1"/>
          </p:cNvSpPr>
          <p:nvPr>
            <p:ph idx="1"/>
          </p:nvPr>
        </p:nvSpPr>
        <p:spPr/>
        <p:txBody>
          <a:bodyPr>
            <a:normAutofit/>
          </a:bodyPr>
          <a:lstStyle/>
          <a:p>
            <a:pPr lvl="0"/>
            <a:r>
              <a:rPr lang="en-IN" b="1" dirty="0"/>
              <a:t>New York </a:t>
            </a:r>
            <a:r>
              <a:rPr lang="en-IN" b="1" dirty="0" smtClean="0"/>
              <a:t>Data</a:t>
            </a:r>
          </a:p>
          <a:p>
            <a:pPr marL="0" lvl="0" indent="0">
              <a:buNone/>
            </a:pPr>
            <a:endParaRPr lang="en-IN" dirty="0"/>
          </a:p>
          <a:p>
            <a:pPr lvl="0"/>
            <a:r>
              <a:rPr lang="en-IN" sz="1800" dirty="0"/>
              <a:t>New York has a total of 5 boroughs and 306 neighbourhoods. In order to segment the neighbourhoods and explore them, we will essentially need a dataset that contains the 5 boroughs and the neighbourhoods that exist in each borough as well as the </a:t>
            </a:r>
            <a:r>
              <a:rPr lang="en-IN" sz="1800" dirty="0" err="1"/>
              <a:t>the</a:t>
            </a:r>
            <a:r>
              <a:rPr lang="en-IN" sz="1800" dirty="0"/>
              <a:t> latitude and longitude coordinates of each neighbourhood.</a:t>
            </a:r>
          </a:p>
          <a:p>
            <a:pPr lvl="0"/>
            <a:r>
              <a:rPr lang="en-IN" sz="1800" dirty="0"/>
              <a:t>The following </a:t>
            </a:r>
            <a:r>
              <a:rPr lang="en-IN" sz="1800" dirty="0" err="1"/>
              <a:t>json</a:t>
            </a:r>
            <a:r>
              <a:rPr lang="en-IN" sz="1800" dirty="0"/>
              <a:t> file has been used to obtain the data about the neighbourhoods in New York.</a:t>
            </a:r>
          </a:p>
          <a:p>
            <a:pPr lvl="1"/>
            <a:r>
              <a:rPr lang="en-IN" sz="1800" dirty="0"/>
              <a:t>Source: </a:t>
            </a:r>
            <a:r>
              <a:rPr lang="en-IN" sz="1800" u="sng" dirty="0">
                <a:hlinkClick r:id="rId2"/>
              </a:rPr>
              <a:t>https://cf-courses-data.s3.us.cloud-object-storage.appdomain.cloud/IBMDeveloperSkillsNetwork-DS0701EN-SkillsNetwork/labs/newyork_data.json</a:t>
            </a:r>
            <a:endParaRPr lang="en-IN" sz="1800" dirty="0"/>
          </a:p>
          <a:p>
            <a:pPr lvl="0"/>
            <a:r>
              <a:rPr lang="en-IN" sz="1800" dirty="0" err="1"/>
              <a:t>Geopy</a:t>
            </a:r>
            <a:r>
              <a:rPr lang="en-IN" sz="1800" dirty="0"/>
              <a:t> library was used to get the latitude and longitude values of New York City.</a:t>
            </a:r>
          </a:p>
          <a:p>
            <a:endParaRPr lang="en-IN" dirty="0"/>
          </a:p>
        </p:txBody>
      </p:sp>
    </p:spTree>
    <p:extLst>
      <p:ext uri="{BB962C8B-B14F-4D97-AF65-F5344CB8AC3E}">
        <p14:creationId xmlns:p14="http://schemas.microsoft.com/office/powerpoint/2010/main" val="1578753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6143"/>
          </a:xfrm>
        </p:spPr>
        <p:txBody>
          <a:bodyPr>
            <a:normAutofit fontScale="90000"/>
          </a:bodyPr>
          <a:lstStyle/>
          <a:p>
            <a:endParaRPr lang="en-IN" dirty="0"/>
          </a:p>
        </p:txBody>
      </p:sp>
      <p:sp>
        <p:nvSpPr>
          <p:cNvPr id="3" name="Content Placeholder 2"/>
          <p:cNvSpPr>
            <a:spLocks noGrp="1"/>
          </p:cNvSpPr>
          <p:nvPr>
            <p:ph idx="1"/>
          </p:nvPr>
        </p:nvSpPr>
        <p:spPr>
          <a:xfrm>
            <a:off x="838200" y="1311215"/>
            <a:ext cx="10515600" cy="4865748"/>
          </a:xfrm>
        </p:spPr>
        <p:txBody>
          <a:bodyPr>
            <a:normAutofit/>
          </a:bodyPr>
          <a:lstStyle/>
          <a:p>
            <a:pPr lvl="0"/>
            <a:r>
              <a:rPr lang="en-IN" b="1" dirty="0"/>
              <a:t>Toronto data</a:t>
            </a:r>
            <a:endParaRPr lang="en-IN" dirty="0"/>
          </a:p>
          <a:p>
            <a:pPr lvl="0"/>
            <a:r>
              <a:rPr lang="en-IN" sz="1900" dirty="0"/>
              <a:t>Toronto has a total of 10 boroughs and 103 neighbourhoods. In order to segment the neighbourhoods and explore them, we will essentially need a dataset that contains the 10 boroughs and the neighbourhoods that exist in each borough as well as the </a:t>
            </a:r>
            <a:r>
              <a:rPr lang="en-IN" sz="1900" dirty="0" err="1"/>
              <a:t>the</a:t>
            </a:r>
            <a:r>
              <a:rPr lang="en-IN" sz="1900" dirty="0"/>
              <a:t> latitude and longitude coordinates of each neighbourhood.</a:t>
            </a:r>
          </a:p>
          <a:p>
            <a:pPr lvl="0"/>
            <a:r>
              <a:rPr lang="en-IN" sz="1900" dirty="0"/>
              <a:t>Web scraping was used to acquire the data about neighbourhoods in Toronto, from the following source</a:t>
            </a:r>
          </a:p>
          <a:p>
            <a:pPr lvl="1"/>
            <a:r>
              <a:rPr lang="en-IN" sz="1900" dirty="0"/>
              <a:t>Source: </a:t>
            </a:r>
            <a:r>
              <a:rPr lang="en-IN" sz="1900" u="sng" dirty="0">
                <a:hlinkClick r:id="rId2"/>
              </a:rPr>
              <a:t>https://en.wikipedia.org/wiki/List_of_postal_codes_of_Canada:_M</a:t>
            </a:r>
            <a:endParaRPr lang="en-IN" sz="1900" dirty="0"/>
          </a:p>
          <a:p>
            <a:pPr lvl="0"/>
            <a:r>
              <a:rPr lang="en-IN" sz="1900" dirty="0"/>
              <a:t>Sometimes </a:t>
            </a:r>
            <a:r>
              <a:rPr lang="en-IN" sz="1900" dirty="0" err="1"/>
              <a:t>geopy</a:t>
            </a:r>
            <a:r>
              <a:rPr lang="en-IN" sz="1900" dirty="0"/>
              <a:t> is not reliable in retrieving coordinates, so for getting coordinates of all the neighbourhoods in Toronto the following source was used</a:t>
            </a:r>
          </a:p>
          <a:p>
            <a:pPr lvl="1"/>
            <a:r>
              <a:rPr lang="en-IN" sz="1900" dirty="0"/>
              <a:t>Source of geographical coordinates of the neighbourhoods in Toronto: </a:t>
            </a:r>
            <a:r>
              <a:rPr lang="en-IN" sz="1900" u="sng" dirty="0">
                <a:hlinkClick r:id="rId3"/>
              </a:rPr>
              <a:t>http://cocl.us/Geospatial_data</a:t>
            </a:r>
            <a:endParaRPr lang="en-IN" sz="1900" dirty="0"/>
          </a:p>
          <a:p>
            <a:pPr lvl="0"/>
            <a:r>
              <a:rPr lang="en-IN" sz="1900" dirty="0" err="1"/>
              <a:t>Geopy</a:t>
            </a:r>
            <a:r>
              <a:rPr lang="en-IN" sz="1900" dirty="0"/>
              <a:t> library was used to get the latitude and longitude values of Toronto</a:t>
            </a:r>
          </a:p>
          <a:p>
            <a:endParaRPr lang="en-IN" dirty="0"/>
          </a:p>
        </p:txBody>
      </p:sp>
    </p:spTree>
    <p:extLst>
      <p:ext uri="{BB962C8B-B14F-4D97-AF65-F5344CB8AC3E}">
        <p14:creationId xmlns:p14="http://schemas.microsoft.com/office/powerpoint/2010/main" val="3684369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2570671"/>
            <a:ext cx="10515600" cy="3606291"/>
          </a:xfrm>
        </p:spPr>
        <p:txBody>
          <a:bodyPr/>
          <a:lstStyle/>
          <a:p>
            <a:pPr lvl="0"/>
            <a:r>
              <a:rPr lang="en-IN" b="1" dirty="0"/>
              <a:t>Foursquare API</a:t>
            </a:r>
            <a:endParaRPr lang="en-IN" dirty="0"/>
          </a:p>
          <a:p>
            <a:r>
              <a:rPr lang="en-IN" sz="1800" dirty="0"/>
              <a:t>Foursquare API was utilizing the to explore the neighbourhoods and to get the data about venues and segment them.</a:t>
            </a:r>
          </a:p>
          <a:p>
            <a:endParaRPr lang="en-IN" dirty="0"/>
          </a:p>
        </p:txBody>
      </p:sp>
    </p:spTree>
    <p:extLst>
      <p:ext uri="{BB962C8B-B14F-4D97-AF65-F5344CB8AC3E}">
        <p14:creationId xmlns:p14="http://schemas.microsoft.com/office/powerpoint/2010/main" val="1546208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7297"/>
          </a:xfrm>
        </p:spPr>
        <p:txBody>
          <a:bodyPr>
            <a:normAutofit fontScale="90000"/>
          </a:bodyPr>
          <a:lstStyle/>
          <a:p>
            <a:r>
              <a:rPr lang="en-IN" sz="3600" b="1" dirty="0" smtClean="0">
                <a:solidFill>
                  <a:schemeClr val="accent6">
                    <a:lumMod val="50000"/>
                  </a:schemeClr>
                </a:solidFill>
              </a:rPr>
              <a:t/>
            </a:r>
            <a:br>
              <a:rPr lang="en-IN" sz="3600" b="1" dirty="0" smtClean="0">
                <a:solidFill>
                  <a:schemeClr val="accent6">
                    <a:lumMod val="50000"/>
                  </a:schemeClr>
                </a:solidFill>
              </a:rPr>
            </a:br>
            <a:r>
              <a:rPr lang="en-IN" sz="3600" b="1" dirty="0" smtClean="0">
                <a:solidFill>
                  <a:schemeClr val="accent6">
                    <a:lumMod val="50000"/>
                  </a:schemeClr>
                </a:solidFill>
              </a:rPr>
              <a:t>Methodology</a:t>
            </a:r>
            <a:r>
              <a:rPr lang="en-IN" dirty="0"/>
              <a:t/>
            </a:r>
            <a:br>
              <a:rPr lang="en-IN" dirty="0"/>
            </a:br>
            <a:endParaRPr lang="en-IN" dirty="0"/>
          </a:p>
        </p:txBody>
      </p:sp>
      <p:sp>
        <p:nvSpPr>
          <p:cNvPr id="3" name="Content Placeholder 2"/>
          <p:cNvSpPr>
            <a:spLocks noGrp="1"/>
          </p:cNvSpPr>
          <p:nvPr>
            <p:ph idx="1"/>
          </p:nvPr>
        </p:nvSpPr>
        <p:spPr/>
        <p:txBody>
          <a:bodyPr/>
          <a:lstStyle/>
          <a:p>
            <a:r>
              <a:rPr lang="en-IN" sz="1800" dirty="0"/>
              <a:t>The required libraries were loaded</a:t>
            </a:r>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820174" y="2260121"/>
            <a:ext cx="7010952" cy="3406075"/>
          </a:xfrm>
          <a:prstGeom prst="rect">
            <a:avLst/>
          </a:prstGeom>
        </p:spPr>
      </p:pic>
    </p:spTree>
    <p:extLst>
      <p:ext uri="{BB962C8B-B14F-4D97-AF65-F5344CB8AC3E}">
        <p14:creationId xmlns:p14="http://schemas.microsoft.com/office/powerpoint/2010/main" val="728123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2061713"/>
            <a:ext cx="4958751" cy="4115250"/>
          </a:xfrm>
        </p:spPr>
        <p:txBody>
          <a:bodyPr>
            <a:normAutofit/>
          </a:bodyPr>
          <a:lstStyle/>
          <a:p>
            <a:pPr lvl="0"/>
            <a:r>
              <a:rPr lang="en-IN" sz="1800" dirty="0"/>
              <a:t>Features data from the downloaded new </a:t>
            </a:r>
            <a:r>
              <a:rPr lang="en-IN" sz="1800" dirty="0" err="1"/>
              <a:t>york</a:t>
            </a:r>
            <a:r>
              <a:rPr lang="en-IN" sz="1800" dirty="0"/>
              <a:t> </a:t>
            </a:r>
            <a:r>
              <a:rPr lang="en-IN" sz="1800" dirty="0" err="1"/>
              <a:t>json</a:t>
            </a:r>
            <a:r>
              <a:rPr lang="en-IN" sz="1800" dirty="0"/>
              <a:t> file was loaded into a data frame</a:t>
            </a:r>
          </a:p>
          <a:p>
            <a:pPr lvl="0"/>
            <a:r>
              <a:rPr lang="en-IN" sz="1800" dirty="0"/>
              <a:t>Data wrangling was done to extract 'Borough', '</a:t>
            </a:r>
            <a:r>
              <a:rPr lang="en-IN" sz="1800" dirty="0" err="1"/>
              <a:t>Neighborhood</a:t>
            </a:r>
            <a:r>
              <a:rPr lang="en-IN" sz="1800" dirty="0"/>
              <a:t>', 'Latitude', 'Longitude' data of various neighbourhoods in </a:t>
            </a:r>
            <a:r>
              <a:rPr lang="en-IN" sz="1800" dirty="0" err="1"/>
              <a:t>ney</a:t>
            </a:r>
            <a:r>
              <a:rPr lang="en-IN" sz="1800" dirty="0"/>
              <a:t> </a:t>
            </a:r>
            <a:r>
              <a:rPr lang="en-IN" sz="1800" dirty="0" err="1"/>
              <a:t>york</a:t>
            </a:r>
            <a:r>
              <a:rPr lang="en-IN" sz="1800" dirty="0"/>
              <a:t> city</a:t>
            </a:r>
          </a:p>
          <a:p>
            <a:pPr lvl="0"/>
            <a:r>
              <a:rPr lang="en-IN" sz="1800" dirty="0"/>
              <a:t>The coordinates of </a:t>
            </a:r>
            <a:r>
              <a:rPr lang="en-IN" sz="1800" dirty="0" err="1"/>
              <a:t>ney</a:t>
            </a:r>
            <a:r>
              <a:rPr lang="en-IN" sz="1800" dirty="0"/>
              <a:t> </a:t>
            </a:r>
            <a:r>
              <a:rPr lang="en-IN" sz="1800" dirty="0" err="1"/>
              <a:t>york</a:t>
            </a:r>
            <a:r>
              <a:rPr lang="en-IN" sz="1800" dirty="0"/>
              <a:t> city were obtained using </a:t>
            </a:r>
            <a:r>
              <a:rPr lang="en-IN" sz="1800" dirty="0" err="1"/>
              <a:t>geopy</a:t>
            </a:r>
            <a:r>
              <a:rPr lang="en-IN" sz="1800" dirty="0"/>
              <a:t> library</a:t>
            </a:r>
          </a:p>
          <a:p>
            <a:pPr lvl="0"/>
            <a:r>
              <a:rPr lang="en-IN" sz="1800" dirty="0"/>
              <a:t>Folium was used to create a map of the new </a:t>
            </a:r>
            <a:r>
              <a:rPr lang="en-IN" sz="1800" dirty="0" err="1"/>
              <a:t>york</a:t>
            </a:r>
            <a:r>
              <a:rPr lang="en-IN" sz="1800" dirty="0"/>
              <a:t> city and neighbourhood’s superimposed on top.</a:t>
            </a:r>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917721" y="2061713"/>
            <a:ext cx="5731510" cy="3577590"/>
          </a:xfrm>
          <a:prstGeom prst="rect">
            <a:avLst/>
          </a:prstGeom>
        </p:spPr>
      </p:pic>
    </p:spTree>
    <p:extLst>
      <p:ext uri="{BB962C8B-B14F-4D97-AF65-F5344CB8AC3E}">
        <p14:creationId xmlns:p14="http://schemas.microsoft.com/office/powerpoint/2010/main" val="3743798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1825625"/>
            <a:ext cx="5873151" cy="4351338"/>
          </a:xfrm>
        </p:spPr>
        <p:txBody>
          <a:bodyPr>
            <a:normAutofit/>
          </a:bodyPr>
          <a:lstStyle/>
          <a:p>
            <a:pPr lvl="0"/>
            <a:r>
              <a:rPr lang="en-IN" sz="1800" dirty="0"/>
              <a:t>Now </a:t>
            </a:r>
            <a:r>
              <a:rPr lang="en-IN" sz="1800" dirty="0" err="1"/>
              <a:t>toronto</a:t>
            </a:r>
            <a:r>
              <a:rPr lang="en-IN" sz="1800" dirty="0"/>
              <a:t> data was acquired using web scraping with the help of pandas library</a:t>
            </a:r>
          </a:p>
          <a:p>
            <a:pPr lvl="0"/>
            <a:r>
              <a:rPr lang="en-IN" sz="1800" dirty="0"/>
              <a:t>Data wrangling was done to remove </a:t>
            </a:r>
            <a:r>
              <a:rPr lang="en-IN" sz="1800" dirty="0" err="1"/>
              <a:t>bouroghs</a:t>
            </a:r>
            <a:r>
              <a:rPr lang="en-IN" sz="1800" dirty="0"/>
              <a:t> which were not </a:t>
            </a:r>
            <a:r>
              <a:rPr lang="en-IN" sz="1800" dirty="0" err="1"/>
              <a:t>not</a:t>
            </a:r>
            <a:r>
              <a:rPr lang="en-IN" sz="1800" dirty="0"/>
              <a:t> assigned.</a:t>
            </a:r>
          </a:p>
          <a:p>
            <a:pPr lvl="0"/>
            <a:r>
              <a:rPr lang="en-IN" sz="1800" dirty="0"/>
              <a:t>File containing geographical coordinates of the </a:t>
            </a:r>
            <a:r>
              <a:rPr lang="en-IN" sz="1800" dirty="0" err="1"/>
              <a:t>neighborhoods</a:t>
            </a:r>
            <a:r>
              <a:rPr lang="en-IN" sz="1800" dirty="0"/>
              <a:t> in </a:t>
            </a:r>
            <a:r>
              <a:rPr lang="en-IN" sz="1800" dirty="0" err="1"/>
              <a:t>toronto</a:t>
            </a:r>
            <a:r>
              <a:rPr lang="en-IN" sz="1800" dirty="0"/>
              <a:t> was loaded as a data frame</a:t>
            </a:r>
          </a:p>
          <a:p>
            <a:pPr lvl="0"/>
            <a:r>
              <a:rPr lang="en-IN" sz="1800" dirty="0"/>
              <a:t>The data was merged </a:t>
            </a:r>
            <a:r>
              <a:rPr lang="en-IN" sz="1800" dirty="0" err="1"/>
              <a:t>inorder</a:t>
            </a:r>
            <a:r>
              <a:rPr lang="en-IN" sz="1800" dirty="0"/>
              <a:t> to obtain 'Borough', '</a:t>
            </a:r>
            <a:r>
              <a:rPr lang="en-IN" sz="1800" dirty="0" err="1"/>
              <a:t>Neighborhood</a:t>
            </a:r>
            <a:r>
              <a:rPr lang="en-IN" sz="1800" dirty="0"/>
              <a:t>', 'Latitude', 'Longitude' data of various neighbourhoods in city of </a:t>
            </a:r>
            <a:r>
              <a:rPr lang="en-IN" sz="1800" dirty="0" err="1"/>
              <a:t>toronto</a:t>
            </a:r>
            <a:endParaRPr lang="en-IN" sz="1800" dirty="0"/>
          </a:p>
          <a:p>
            <a:pPr lvl="0"/>
            <a:r>
              <a:rPr lang="en-IN" sz="1800" dirty="0"/>
              <a:t>The coordinates of city of </a:t>
            </a:r>
            <a:r>
              <a:rPr lang="en-IN" sz="1800" dirty="0" err="1"/>
              <a:t>toronto</a:t>
            </a:r>
            <a:r>
              <a:rPr lang="en-IN" sz="1800" dirty="0"/>
              <a:t> were obtained using </a:t>
            </a:r>
            <a:r>
              <a:rPr lang="en-IN" sz="1800" dirty="0" err="1"/>
              <a:t>geopy</a:t>
            </a:r>
            <a:r>
              <a:rPr lang="en-IN" sz="1800" dirty="0"/>
              <a:t> library</a:t>
            </a:r>
          </a:p>
          <a:p>
            <a:pPr lvl="0"/>
            <a:r>
              <a:rPr lang="en-IN" sz="1800" dirty="0"/>
              <a:t>Folium was used to create a map of the city of </a:t>
            </a:r>
            <a:r>
              <a:rPr lang="en-IN" sz="1800" dirty="0" err="1"/>
              <a:t>toronto</a:t>
            </a:r>
            <a:r>
              <a:rPr lang="en-IN" sz="1800" dirty="0"/>
              <a:t> and neighbourhood’s superimposed on top.</a:t>
            </a:r>
          </a:p>
          <a:p>
            <a:endParaRPr lang="en-IN" dirty="0"/>
          </a:p>
        </p:txBody>
      </p:sp>
      <p:pic>
        <p:nvPicPr>
          <p:cNvPr id="4" name="Picture 3"/>
          <p:cNvPicPr>
            <a:picLocks noChangeAspect="1"/>
          </p:cNvPicPr>
          <p:nvPr/>
        </p:nvPicPr>
        <p:blipFill>
          <a:blip r:embed="rId2"/>
          <a:stretch>
            <a:fillRect/>
          </a:stretch>
        </p:blipFill>
        <p:spPr>
          <a:xfrm>
            <a:off x="7065034" y="2301621"/>
            <a:ext cx="4288766" cy="3151905"/>
          </a:xfrm>
          <a:prstGeom prst="rect">
            <a:avLst/>
          </a:prstGeom>
        </p:spPr>
      </p:pic>
    </p:spTree>
    <p:extLst>
      <p:ext uri="{BB962C8B-B14F-4D97-AF65-F5344CB8AC3E}">
        <p14:creationId xmlns:p14="http://schemas.microsoft.com/office/powerpoint/2010/main" val="10602845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1800" dirty="0"/>
              <a:t>Now both Ney </a:t>
            </a:r>
            <a:r>
              <a:rPr lang="en-IN" sz="1800" dirty="0" err="1"/>
              <a:t>york</a:t>
            </a:r>
            <a:r>
              <a:rPr lang="en-IN" sz="1800" dirty="0"/>
              <a:t> data and city of </a:t>
            </a:r>
            <a:r>
              <a:rPr lang="en-IN" sz="1800" dirty="0" err="1"/>
              <a:t>toronto</a:t>
            </a:r>
            <a:r>
              <a:rPr lang="en-IN" sz="1800" dirty="0"/>
              <a:t> were merged together with column containing 'Borough', '</a:t>
            </a:r>
            <a:r>
              <a:rPr lang="en-IN" sz="1800" dirty="0" err="1"/>
              <a:t>Neighborhood</a:t>
            </a:r>
            <a:r>
              <a:rPr lang="en-IN" sz="1800" dirty="0"/>
              <a:t>', 'Latitude', 'Longitude' data of various neighbourhoods</a:t>
            </a:r>
          </a:p>
          <a:p>
            <a:endParaRPr lang="en-IN" sz="18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51015" y="2491170"/>
            <a:ext cx="5731510" cy="3928745"/>
          </a:xfrm>
          <a:prstGeom prst="rect">
            <a:avLst/>
          </a:prstGeom>
        </p:spPr>
      </p:pic>
    </p:spTree>
    <p:extLst>
      <p:ext uri="{BB962C8B-B14F-4D97-AF65-F5344CB8AC3E}">
        <p14:creationId xmlns:p14="http://schemas.microsoft.com/office/powerpoint/2010/main" val="1550424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999</Words>
  <Application>Microsoft Office PowerPoint</Application>
  <PresentationFormat>Widescreen</PresentationFormat>
  <Paragraphs>59</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Capstone Project - The Battle of Neighbourhoods </vt:lpstr>
      <vt:lpstr>Introduction/Business Problem</vt:lpstr>
      <vt:lpstr>Data</vt:lpstr>
      <vt:lpstr>PowerPoint Presentation</vt:lpstr>
      <vt:lpstr>PowerPoint Presentation</vt:lpstr>
      <vt:lpstr> Methodology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discussion</vt:lpstr>
      <vt:lpstr>PowerPoint Presentation</vt:lpstr>
      <vt:lpstr>PowerPoint Presentation</vt:lpstr>
      <vt:lpstr>PowerPoint Presentation</vt:lpstr>
      <vt:lpstr>PowerPoint Presentation</vt:lpstr>
      <vt:lpstr>PowerPoint Presentation</vt:lpstr>
      <vt:lpstr> 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Neighbourhoods</dc:title>
  <dc:creator>HARSHA</dc:creator>
  <cp:lastModifiedBy>HARSHA</cp:lastModifiedBy>
  <cp:revision>4</cp:revision>
  <dcterms:created xsi:type="dcterms:W3CDTF">2020-12-19T22:20:33Z</dcterms:created>
  <dcterms:modified xsi:type="dcterms:W3CDTF">2020-12-19T22:38:57Z</dcterms:modified>
</cp:coreProperties>
</file>